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80" r:id="rId4"/>
    <p:sldId id="282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1F8F9"/>
    <a:srgbClr val="D8EBF6"/>
    <a:srgbClr val="4B77BE"/>
    <a:srgbClr val="339650"/>
    <a:srgbClr val="466DB1"/>
    <a:srgbClr val="DDEEF8"/>
    <a:srgbClr val="BBE0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02" autoAdjust="0"/>
    <p:restoredTop sz="94598" autoAdjust="0"/>
  </p:normalViewPr>
  <p:slideViewPr>
    <p:cSldViewPr snapToGrid="0">
      <p:cViewPr>
        <p:scale>
          <a:sx n="100" d="100"/>
          <a:sy n="100" d="100"/>
        </p:scale>
        <p:origin x="-212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2.3900058407157782E-2"/>
          <c:y val="0.10976605682153286"/>
          <c:w val="0.97609994159284219"/>
          <c:h val="0.8619805223303146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местный бюджет</c:v>
                </c:pt>
                <c:pt idx="1">
                  <c:v>федеральный бюджет</c:v>
                </c:pt>
                <c:pt idx="2">
                  <c:v>областной бюджет</c:v>
                </c:pt>
                <c:pt idx="3">
                  <c:v>Всего,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12220.1</c:v>
                </c:pt>
                <c:pt idx="1">
                  <c:v>101750.13</c:v>
                </c:pt>
                <c:pt idx="2">
                  <c:v>645079.19999999844</c:v>
                </c:pt>
                <c:pt idx="3">
                  <c:v>654476.43000000005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местный бюджет</c:v>
                </c:pt>
                <c:pt idx="1">
                  <c:v>федеральный бюджет</c:v>
                </c:pt>
                <c:pt idx="2">
                  <c:v>областной бюджет</c:v>
                </c:pt>
                <c:pt idx="3">
                  <c:v>Всего, тыс.руб.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12210.630000000006</c:v>
                </c:pt>
                <c:pt idx="1">
                  <c:v>101380.67000000011</c:v>
                </c:pt>
                <c:pt idx="2">
                  <c:v>632714.56999999937</c:v>
                </c:pt>
                <c:pt idx="3">
                  <c:v>632714.56999999937</c:v>
                </c:pt>
              </c:numCache>
            </c:numRef>
          </c:val>
        </c:ser>
        <c:dLbls>
          <c:showVal val="1"/>
        </c:dLbls>
        <c:overlap val="-25"/>
        <c:axId val="137401088"/>
        <c:axId val="137402624"/>
      </c:barChart>
      <c:catAx>
        <c:axId val="137401088"/>
        <c:scaling>
          <c:orientation val="minMax"/>
        </c:scaling>
        <c:delete val="1"/>
        <c:axPos val="l"/>
        <c:majorTickMark val="none"/>
        <c:tickLblPos val="nextTo"/>
        <c:crossAx val="137402624"/>
        <c:crosses val="autoZero"/>
        <c:auto val="1"/>
        <c:lblAlgn val="ctr"/>
        <c:lblOffset val="100"/>
      </c:catAx>
      <c:valAx>
        <c:axId val="137402624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13740108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0.17443</cdr:x>
      <cdr:y>0.64474</cdr:y>
    </cdr:from>
    <cdr:to>
      <cdr:x>0.35419</cdr:x>
      <cdr:y>0.70698</cdr:y>
    </cdr:to>
    <cdr:sp macro="" textlink="">
      <cdr:nvSpPr>
        <cdr:cNvPr id="2" name="TextBox 10"/>
        <cdr:cNvSpPr txBox="1"/>
      </cdr:nvSpPr>
      <cdr:spPr>
        <a:xfrm xmlns:a="http://schemas.openxmlformats.org/drawingml/2006/main">
          <a:off x="1109134" y="3187933"/>
          <a:ext cx="11430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10 138, 67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A3CAF-E91E-4EDB-BD9F-1D9A0AC63D16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20AA1-58BD-4EB5-AA92-2D8EA1194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72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20AA1-58BD-4EB5-AA92-2D8EA1194C6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515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20AA1-58BD-4EB5-AA92-2D8EA1194C6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51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20AA1-58BD-4EB5-AA92-2D8EA1194C6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51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82CDC09-D7C9-4BC2-A02F-8E3EDED67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07ABD04-2E67-4257-8DAA-5DA333A23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7E51DEA-4120-45CD-A733-0AEF3DFB6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C5A49B03-9BCC-4EE2-A47E-A3A2EAF68F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536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A2C9993-B948-41F9-9F15-D70292C440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9BD16E1-DE05-468C-8C10-9E516EBCE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E78C8B5-3EC0-4E64-9B11-799C4E42D6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533FAE9B-CDD2-4882-8C3A-D06A3D0AF4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057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7360" y="1451672"/>
            <a:ext cx="2151360" cy="46444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961" y="1451672"/>
            <a:ext cx="6320160" cy="46444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8ADCB5B-63CF-4680-8CA7-76536D3D4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DCB1A42-CEC0-4609-9324-479B3F658E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87D4023-2C04-469F-B0B9-81AF807CC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01BBFEDF-E4DE-4189-B0A6-E57F4E2AF0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1411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960" y="1451676"/>
            <a:ext cx="8609760" cy="38164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76480" y="2004690"/>
            <a:ext cx="4212000" cy="40914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6721" y="2004690"/>
            <a:ext cx="4212000" cy="40914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2118E2D-F566-49FD-B175-D71819D5C4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974CEFA-2AA9-4A60-B226-2C6728A33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13E54C5-8A51-4248-A957-8F27649DF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BCBB3C3B-40ED-4914-9BF9-A5777718AC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5733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960" y="1451676"/>
            <a:ext cx="8609760" cy="38164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76480" y="2004690"/>
            <a:ext cx="8562240" cy="409147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A28800C-6DAA-421C-AD10-616005649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5D2B4A0-F410-4CF4-B5B0-9002B1978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768E467-D8B8-4749-A47D-F411095F93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778424B2-D438-4362-BCFC-0965FB47CA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29505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28960" y="1451672"/>
            <a:ext cx="8609760" cy="46444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B90112E-67ED-493E-951B-2096F8976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7A9480B4-27DB-4D7E-89A8-F066B8CDD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7FBEE1D-85A3-41C1-94C1-6B60BB940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CCB5BAE8-C457-4467-9B99-AB7911ECB0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3525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FB858AD-1B39-4B74-BE15-D40C951F9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915397D-A636-4B56-90B4-85A23403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95284F1-2E33-4FC5-9239-A0FA561BD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143FB9EC-E96D-42E3-8A5B-B46B0CFB0B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6838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B645D24-900C-4902-AECC-8C60C41D5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964F124-CBAC-4942-B4FD-179BF31104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2D69AD4-7014-4AB4-8AE6-5A89F64925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4876D35A-ECC1-4243-83CB-1B0EFDF964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6096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76480" y="2004690"/>
            <a:ext cx="4212000" cy="409147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6721" y="2004690"/>
            <a:ext cx="4212000" cy="409147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07D8743-AC67-482F-A27C-5B65438CF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5FD0C75-7B79-4D83-8C1F-45D2FEF31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0D173B8-34F2-4E50-86D5-E60C4D524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8C2DEC82-4341-4707-A322-5471A131FD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8391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6BAFFCF-FBDC-49BA-A461-90D7F6AB5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D4E2ECE-19E7-4F8F-B4DC-DB7C98C435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424E7E00-DC72-42C3-8A66-315DC0E89A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A70C72AE-9A00-4BA9-92D9-278D5744C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826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2D00264-BB91-482F-A36A-265F23FF8C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4E28595F-1F23-4554-8ED7-AFFC384A5D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42F2435-1A92-4362-A7A9-706D8C9CE6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96AA7C9D-204D-4470-9FD9-F4B28B78AC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7626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088BF1D6-2BCE-4739-8D08-AA089C1640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A69F9D17-A73F-473E-B715-AC9AFB459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4919D8E9-F3CA-4105-BC0D-02C25BB30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D8C41C79-36DD-4C02-BB45-48B5BA26C9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4586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C6DA933-99FF-4BE2-AE4D-E08F7A9C5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7B07A2B-7E27-4E99-B0F3-C0C01ACECD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D994B7F-1E0A-4A8F-B2F2-4F240EF17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5170F83B-A9AB-459B-A988-5606DA2E2D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989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FCE1CEF-6BE3-4803-B059-E2E4ED98C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E26141F-B0E7-45D4-AF25-8B2623C0C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484FC22-C746-43CF-BEB3-CC76E6DD2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fld id="{A98EC017-7ECD-44EF-BEBA-BA15C2C477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2479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>
            <a:extLst>
              <a:ext uri="{FF2B5EF4-FFF2-40B4-BE49-F238E27FC236}">
                <a16:creationId xmlns="" xmlns:a16="http://schemas.microsoft.com/office/drawing/2014/main" id="{1C5182CB-D8EF-4044-81B7-55D7EA1BD58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27" name="Picture 16" descr="pic8">
            <a:extLst>
              <a:ext uri="{FF2B5EF4-FFF2-40B4-BE49-F238E27FC236}">
                <a16:creationId xmlns="" xmlns:a16="http://schemas.microsoft.com/office/drawing/2014/main" id="{F93FFDD2-61C3-4636-A2BF-DEF83B431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57313"/>
            <a:ext cx="91440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6" name="Rectangle 4">
            <a:extLst>
              <a:ext uri="{FF2B5EF4-FFF2-40B4-BE49-F238E27FC236}">
                <a16:creationId xmlns="" xmlns:a16="http://schemas.microsoft.com/office/drawing/2014/main" id="{C308286E-313D-47A3-861B-12F6A8A63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885" tIns="41442" rIns="82885" bIns="41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38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cs typeface="Lucida Sans Unicode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7" name="Rectangle 5">
            <a:extLst>
              <a:ext uri="{FF2B5EF4-FFF2-40B4-BE49-F238E27FC236}">
                <a16:creationId xmlns="" xmlns:a16="http://schemas.microsoft.com/office/drawing/2014/main" id="{968AAA05-2EC4-4DBC-ADCA-92EEFD96A2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885" tIns="41442" rIns="82885" bIns="41442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38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cs typeface="Lucida Sans Unicode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8" name="Rectangle 6">
            <a:extLst>
              <a:ext uri="{FF2B5EF4-FFF2-40B4-BE49-F238E27FC236}">
                <a16:creationId xmlns="" xmlns:a16="http://schemas.microsoft.com/office/drawing/2014/main" id="{3F09BF27-CDDE-4FA9-B8C9-509DF41A85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885" tIns="41442" rIns="82885" bIns="41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38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300">
                <a:solidFill>
                  <a:srgbClr val="000000"/>
                </a:solidFill>
                <a:cs typeface="Lucida Sans Unicode" panose="020B0602030504020204" pitchFamily="34" charset="0"/>
              </a:defRPr>
            </a:lvl1pPr>
          </a:lstStyle>
          <a:p>
            <a:fld id="{D2197144-0ED9-4BE0-99B4-DD51BB75132F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1031" name="Picture 18" descr="slogan">
            <a:extLst>
              <a:ext uri="{FF2B5EF4-FFF2-40B4-BE49-F238E27FC236}">
                <a16:creationId xmlns="" xmlns:a16="http://schemas.microsoft.com/office/drawing/2014/main" id="{C18F46B6-CB2A-465E-A74E-7D4BA12F0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1209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9">
            <a:extLst>
              <a:ext uri="{FF2B5EF4-FFF2-40B4-BE49-F238E27FC236}">
                <a16:creationId xmlns="" xmlns:a16="http://schemas.microsoft.com/office/drawing/2014/main" id="{865B2B20-B832-4C96-B7F3-71F3A41F1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50975"/>
            <a:ext cx="861060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2" rIns="91360" bIns="456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3" name="Rectangle 20">
            <a:extLst>
              <a:ext uri="{FF2B5EF4-FFF2-40B4-BE49-F238E27FC236}">
                <a16:creationId xmlns="" xmlns:a16="http://schemas.microsoft.com/office/drawing/2014/main" id="{FAB22460-38D5-4791-AF3E-25C523F8A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2005013"/>
            <a:ext cx="8562975" cy="409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2" rIns="91360" bIns="45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34" name="Line 21">
            <a:extLst>
              <a:ext uri="{FF2B5EF4-FFF2-40B4-BE49-F238E27FC236}">
                <a16:creationId xmlns="" xmlns:a16="http://schemas.microsoft.com/office/drawing/2014/main" id="{51E19012-A1B4-4246-986E-3F5132D2D9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219200"/>
            <a:ext cx="7620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82910" tIns="41455" rIns="82910" bIns="41455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51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827088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l" defTabSz="827088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2pPr>
      <a:lvl3pPr algn="l" defTabSz="827088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3pPr>
      <a:lvl4pPr algn="l" defTabSz="827088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4pPr>
      <a:lvl5pPr algn="l" defTabSz="827088" rtl="0" eaLnBrk="0" fontAlgn="base" hangingPunct="0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5pPr>
      <a:lvl6pPr marL="414554" algn="l" defTabSz="827669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6pPr>
      <a:lvl7pPr marL="829108" algn="l" defTabSz="827669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7pPr>
      <a:lvl8pPr marL="1243662" algn="l" defTabSz="827669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8pPr>
      <a:lvl9pPr marL="1658216" algn="l" defTabSz="827669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09563" indent="-309563" algn="l" defTabSz="8270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673100" indent="-258763" algn="l" defTabSz="827088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035050" indent="-207963" algn="l" defTabSz="8270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449388" indent="-206375" algn="l" defTabSz="827088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1865313" indent="-206375" algn="l" defTabSz="827088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280048" indent="-207278" algn="l" defTabSz="827669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694602" indent="-207278" algn="l" defTabSz="827669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109158" indent="-207278" algn="l" defTabSz="827669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523710" indent="-207278" algn="l" defTabSz="827669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54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08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662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216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771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325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1879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433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E1F4369-0A06-4456-8EB2-9FE22B11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0"/>
            <a:ext cx="4229100" cy="1009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50" tIns="45677" rIns="91350" bIns="45677" anchor="ctr"/>
          <a:lstStyle/>
          <a:p>
            <a:pPr lvl="0" algn="ctr" defTabSz="827584" fontAlgn="base">
              <a:spcBef>
                <a:spcPct val="20000"/>
              </a:spcBef>
              <a:spcAft>
                <a:spcPct val="0"/>
              </a:spcAft>
              <a:defRPr/>
            </a:pPr>
            <a:endParaRPr lang="ru-RU" altLang="ru-RU" sz="2000" b="1" i="1" dirty="0">
              <a:solidFill>
                <a:srgbClr val="004D86"/>
              </a:solidFill>
              <a:latin typeface="Pirate"/>
            </a:endParaRPr>
          </a:p>
        </p:txBody>
      </p:sp>
      <p:sp>
        <p:nvSpPr>
          <p:cNvPr id="49155" name="Заголовок 1">
            <a:extLst>
              <a:ext uri="{FF2B5EF4-FFF2-40B4-BE49-F238E27FC236}">
                <a16:creationId xmlns="" xmlns:a16="http://schemas.microsoft.com/office/drawing/2014/main" id="{2715C474-9293-4011-A796-927A31BAEC3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199227"/>
            <a:ext cx="9144000" cy="245954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</a:t>
            </a:r>
            <a:b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«Реализация молодежной политики </a:t>
            </a:r>
            <a:b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организация отдыха </a:t>
            </a:r>
            <a:b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оздоровления детей»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201343" y="5665605"/>
            <a:ext cx="4648672" cy="79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Ответственный исполнитель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Министерство молодежной политики Кировской области</a:t>
            </a:r>
            <a:endParaRPr lang="ru-RU" alt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E1F4369-0A06-4456-8EB2-9FE22B11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115888"/>
            <a:ext cx="4848225" cy="1009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50" tIns="45677" rIns="91350" bIns="45677" anchor="ctr"/>
          <a:lstStyle/>
          <a:p>
            <a:pPr lvl="0" algn="ctr" defTabSz="827584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b="1" i="1" dirty="0" smtClean="0">
                <a:solidFill>
                  <a:srgbClr val="004D86"/>
                </a:solidFill>
                <a:latin typeface="Pirate"/>
              </a:rPr>
              <a:t>Сведения о достижении значений целевых показателей в 2024 году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62924" y="6245225"/>
            <a:ext cx="523875" cy="476250"/>
          </a:xfrm>
        </p:spPr>
        <p:txBody>
          <a:bodyPr/>
          <a:lstStyle/>
          <a:p>
            <a:fld id="{143FB9EC-E96D-42E3-8A5B-B46B0CFB0B42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9600" y="1417588"/>
            <a:ext cx="80771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Black" pitchFamily="34" charset="0"/>
              </a:rPr>
              <a:t>Доля</a:t>
            </a:r>
            <a:r>
              <a:rPr lang="ru-RU" sz="1400" b="1" i="1" dirty="0">
                <a:latin typeface="Pirate"/>
              </a:rPr>
              <a:t> </a:t>
            </a:r>
            <a:r>
              <a:rPr lang="ru-RU" sz="1400" dirty="0">
                <a:latin typeface="Arial Black" pitchFamily="34" charset="0"/>
              </a:rPr>
              <a:t>молодых граждан в возрасте от 14 до 35 лет, проживающих на территории Кировской области, получивших услуги в рамках реализации молодежных программ (проектов), от общей численности молодых граждан в возрасте от 14 до 35 лет, проживающих на территории Кировской области </a:t>
            </a:r>
            <a:r>
              <a:rPr lang="ru-RU" sz="1400" dirty="0">
                <a:solidFill>
                  <a:srgbClr val="FF0000"/>
                </a:solidFill>
                <a:latin typeface="Arial Black" pitchFamily="34" charset="0"/>
              </a:rPr>
              <a:t>79,4% </a:t>
            </a:r>
            <a:r>
              <a:rPr lang="ru-RU" sz="1400" dirty="0">
                <a:latin typeface="Arial Black" pitchFamily="34" charset="0"/>
              </a:rPr>
              <a:t>(план 77,5%)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9600" y="2771253"/>
            <a:ext cx="8029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Black" pitchFamily="34" charset="0"/>
              </a:rPr>
              <a:t>Доля детей школьного возраста, получивших услугу отдыха и оздоровления в организациях отдыха и оздоровления детей Кировской области в отчетном году, от общего числа детей школьного возраста, проживающих на территории Кировской области </a:t>
            </a:r>
            <a:r>
              <a:rPr lang="ru-RU" sz="1400" dirty="0">
                <a:solidFill>
                  <a:srgbClr val="FF0000"/>
                </a:solidFill>
                <a:latin typeface="Arial Black" pitchFamily="34" charset="0"/>
              </a:rPr>
              <a:t>40,37% </a:t>
            </a:r>
            <a:r>
              <a:rPr lang="ru-RU" sz="1400" dirty="0">
                <a:latin typeface="Arial Black" pitchFamily="34" charset="0"/>
              </a:rPr>
              <a:t>(план 35%)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9600" y="3982607"/>
            <a:ext cx="76940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Black" pitchFamily="34" charset="0"/>
              </a:rPr>
              <a:t>Доля граждан, вовлеченных центрами (сообществами, объединениями) поддержки добровольчества (</a:t>
            </a:r>
            <a:r>
              <a:rPr lang="ru-RU" sz="1400" dirty="0" err="1">
                <a:latin typeface="Arial Black" pitchFamily="34" charset="0"/>
              </a:rPr>
              <a:t>волонтерства</a:t>
            </a:r>
            <a:r>
              <a:rPr lang="ru-RU" sz="1400" dirty="0">
                <a:latin typeface="Arial Black" pitchFamily="34" charset="0"/>
              </a:rPr>
              <a:t>) на базе образовательных организаций, некоммерческих организаций, государственных и муниципальных учреждений в добровольческую (волонтерскую) деятельность </a:t>
            </a:r>
            <a:r>
              <a:rPr lang="ru-RU" sz="1400" dirty="0" smtClean="0">
                <a:solidFill>
                  <a:srgbClr val="FF0000"/>
                </a:solidFill>
                <a:latin typeface="Arial Black" pitchFamily="34" charset="0"/>
              </a:rPr>
              <a:t>13,51% </a:t>
            </a:r>
            <a:r>
              <a:rPr lang="ru-RU" sz="1400" dirty="0">
                <a:latin typeface="Arial Black" pitchFamily="34" charset="0"/>
              </a:rPr>
              <a:t>(план 9%)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9657" y="5334383"/>
            <a:ext cx="7521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Black" pitchFamily="34" charset="0"/>
              </a:rPr>
              <a:t>Доля граждан, занимающихся добровольческой (волонтерской) деятельностью </a:t>
            </a:r>
            <a:r>
              <a:rPr lang="ru-RU" sz="1400" dirty="0">
                <a:solidFill>
                  <a:srgbClr val="FF0000"/>
                </a:solidFill>
                <a:latin typeface="Arial Black" pitchFamily="34" charset="0"/>
              </a:rPr>
              <a:t>13,51%</a:t>
            </a:r>
            <a:r>
              <a:rPr lang="ru-RU" sz="1400" dirty="0">
                <a:latin typeface="Arial Black" pitchFamily="34" charset="0"/>
              </a:rPr>
              <a:t> (план 8,3%)</a:t>
            </a:r>
          </a:p>
        </p:txBody>
      </p:sp>
    </p:spTree>
    <p:extLst>
      <p:ext uri="{BB962C8B-B14F-4D97-AF65-F5344CB8AC3E}">
        <p14:creationId xmlns:p14="http://schemas.microsoft.com/office/powerpoint/2010/main" xmlns="" val="417397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E1F4369-0A06-4456-8EB2-9FE22B11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115888"/>
            <a:ext cx="4772025" cy="1009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50" tIns="45677" rIns="91350" bIns="45677" anchor="ctr"/>
          <a:lstStyle/>
          <a:p>
            <a:pPr lvl="0" algn="ctr" defTabSz="827584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b="1" i="1" dirty="0" smtClean="0">
                <a:solidFill>
                  <a:srgbClr val="004D86"/>
                </a:solidFill>
                <a:latin typeface="Pirate"/>
              </a:rPr>
              <a:t>Объемы и источники финансирования государственной программы за 2024 год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62924" y="6245225"/>
            <a:ext cx="523875" cy="476250"/>
          </a:xfrm>
        </p:spPr>
        <p:txBody>
          <a:bodyPr/>
          <a:lstStyle/>
          <a:p>
            <a:fld id="{143FB9EC-E96D-42E3-8A5B-B46B0CFB0B42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1301790601"/>
              </p:ext>
            </p:extLst>
          </p:nvPr>
        </p:nvGraphicFramePr>
        <p:xfrm>
          <a:off x="1710267" y="1456266"/>
          <a:ext cx="6358466" cy="4944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3826" y="1863548"/>
            <a:ext cx="1693438" cy="4559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Всего, </a:t>
            </a:r>
          </a:p>
          <a:p>
            <a:r>
              <a:rPr lang="ru-RU" sz="1600" b="1" dirty="0" smtClean="0"/>
              <a:t>тыс. рублей</a:t>
            </a:r>
          </a:p>
          <a:p>
            <a:r>
              <a:rPr lang="ru-RU" sz="1600" b="1" dirty="0" smtClean="0">
                <a:solidFill>
                  <a:schemeClr val="accent6"/>
                </a:solidFill>
              </a:rPr>
              <a:t>97%</a:t>
            </a:r>
          </a:p>
          <a:p>
            <a:endParaRPr lang="ru-RU" sz="1600" b="1" dirty="0" smtClean="0"/>
          </a:p>
          <a:p>
            <a:r>
              <a:rPr lang="ru-RU" sz="1600" b="1" dirty="0"/>
              <a:t>о</a:t>
            </a:r>
            <a:r>
              <a:rPr lang="ru-RU" sz="1600" b="1" dirty="0" smtClean="0"/>
              <a:t>бластной</a:t>
            </a:r>
          </a:p>
          <a:p>
            <a:r>
              <a:rPr lang="ru-RU" sz="1600" b="1" dirty="0" smtClean="0"/>
              <a:t>бюджет, </a:t>
            </a:r>
          </a:p>
          <a:p>
            <a:r>
              <a:rPr lang="ru-RU" sz="1600" b="1" dirty="0" smtClean="0"/>
              <a:t>тыс. рублей</a:t>
            </a:r>
          </a:p>
          <a:p>
            <a:r>
              <a:rPr lang="ru-RU" sz="1600" b="1" dirty="0">
                <a:solidFill>
                  <a:schemeClr val="accent6"/>
                </a:solidFill>
              </a:rPr>
              <a:t>98%</a:t>
            </a:r>
          </a:p>
          <a:p>
            <a:endParaRPr lang="ru-RU" sz="1600" b="1" dirty="0" smtClean="0"/>
          </a:p>
          <a:p>
            <a:r>
              <a:rPr lang="ru-RU" sz="1600" b="1" dirty="0"/>
              <a:t>ф</a:t>
            </a:r>
            <a:r>
              <a:rPr lang="ru-RU" sz="1600" b="1" dirty="0" smtClean="0"/>
              <a:t>едеральный бюджет, </a:t>
            </a:r>
          </a:p>
          <a:p>
            <a:r>
              <a:rPr lang="ru-RU" sz="1600" b="1" dirty="0" smtClean="0"/>
              <a:t>тыс. рублей</a:t>
            </a:r>
          </a:p>
          <a:p>
            <a:r>
              <a:rPr lang="ru-RU" sz="1600" b="1" dirty="0">
                <a:solidFill>
                  <a:schemeClr val="accent6"/>
                </a:solidFill>
              </a:rPr>
              <a:t>99,6%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местный бюджет, </a:t>
            </a:r>
          </a:p>
          <a:p>
            <a:r>
              <a:rPr lang="ru-RU" sz="1600" b="1" smtClean="0"/>
              <a:t>тыс. рублей</a:t>
            </a:r>
            <a:endParaRPr lang="ru-RU" sz="1600" b="1" dirty="0" smtClean="0"/>
          </a:p>
          <a:p>
            <a:r>
              <a:rPr lang="ru-RU" sz="1600" b="1" dirty="0">
                <a:solidFill>
                  <a:schemeClr val="accent6"/>
                </a:solidFill>
              </a:rPr>
              <a:t>100%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763934" y="2582334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656 476, 43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47007" y="2192866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632 714, 57</a:t>
            </a:r>
            <a:endParaRPr lang="ru-RU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45403" y="3276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621 354, 37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45401" y="3584377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645 079, 20</a:t>
            </a:r>
            <a:endParaRPr lang="ru-RU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1" y="4336422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10 175, 13</a:t>
            </a:r>
            <a:endParaRPr lang="ru-RU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989664" y="5403222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1 221,63</a:t>
            </a:r>
            <a:endParaRPr lang="ru-RU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98134" y="5767288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1 222, 10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417397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E1F4369-0A06-4456-8EB2-9FE22B11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115888"/>
            <a:ext cx="4772025" cy="1009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50" tIns="45677" rIns="91350" bIns="45677" anchor="ctr"/>
          <a:lstStyle/>
          <a:p>
            <a:pPr lvl="0" algn="ctr" defTabSz="827584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b="1" i="1" dirty="0" smtClean="0">
                <a:solidFill>
                  <a:srgbClr val="004D86"/>
                </a:solidFill>
                <a:latin typeface="Pirate"/>
              </a:rPr>
              <a:t>Основные результаты реализации государственной программы в 2024 году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62924" y="6245225"/>
            <a:ext cx="523875" cy="476250"/>
          </a:xfrm>
        </p:spPr>
        <p:txBody>
          <a:bodyPr/>
          <a:lstStyle/>
          <a:p>
            <a:fld id="{143FB9EC-E96D-42E3-8A5B-B46B0CFB0B42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826598" y="2098028"/>
            <a:ext cx="27135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15 </a:t>
            </a:r>
          </a:p>
          <a:p>
            <a:pPr algn="ctr"/>
            <a:r>
              <a:rPr lang="ru-RU" sz="1200" b="1" dirty="0" smtClean="0"/>
              <a:t>молодежных пространств </a:t>
            </a:r>
          </a:p>
          <a:p>
            <a:pPr algn="ctr"/>
            <a:r>
              <a:rPr lang="ru-RU" sz="1200" b="1" dirty="0" smtClean="0"/>
              <a:t>«Отличное место»</a:t>
            </a:r>
            <a:endParaRPr lang="ru-RU" sz="1200" b="1" dirty="0"/>
          </a:p>
        </p:txBody>
      </p:sp>
      <p:pic>
        <p:nvPicPr>
          <p:cNvPr id="2052" name="Picture 4" descr="https://sun9-68.userapi.com/impg/bLWolxBM7h3dMq9i6DQ445enM6R2GZLy805wtg/UL9lkePHhOA.jpg?size=2366x1126&amp;quality=95&amp;sign=bf9c5b55a511fba07e8fa30ed4c21f95&amp;type=album"/>
          <p:cNvPicPr>
            <a:picLocks noChangeAspect="1" noChangeArrowheads="1"/>
          </p:cNvPicPr>
          <p:nvPr/>
        </p:nvPicPr>
        <p:blipFill rotWithShape="1">
          <a:blip r:embed="rId3" cstate="print"/>
          <a:srcRect l="11207" t="4825" r="62225" b="17716"/>
          <a:stretch/>
        </p:blipFill>
        <p:spPr bwMode="auto">
          <a:xfrm>
            <a:off x="539754" y="2006606"/>
            <a:ext cx="759320" cy="105355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803460" y="3656410"/>
            <a:ext cx="2812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6 </a:t>
            </a:r>
          </a:p>
          <a:p>
            <a:pPr algn="ctr"/>
            <a:r>
              <a:rPr lang="ru-RU" sz="1200" b="1" dirty="0" smtClean="0"/>
              <a:t>грантов молодежных и детских общественных объединений </a:t>
            </a:r>
            <a:endParaRPr lang="ru-RU" sz="1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58491" y="4986758"/>
            <a:ext cx="2430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5</a:t>
            </a:r>
            <a:r>
              <a:rPr lang="ru-RU" sz="1400" b="1" dirty="0" smtClean="0"/>
              <a:t> </a:t>
            </a:r>
          </a:p>
          <a:p>
            <a:pPr algn="ctr"/>
            <a:r>
              <a:rPr lang="ru-RU" sz="1400" b="1" dirty="0" smtClean="0"/>
              <a:t> профильных смен в загородных стационарных организациях</a:t>
            </a:r>
            <a:endParaRPr lang="ru-RU" sz="1400" b="1" dirty="0"/>
          </a:p>
        </p:txBody>
      </p:sp>
      <p:pic>
        <p:nvPicPr>
          <p:cNvPr id="1030" name="Picture 6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165" y="5645744"/>
            <a:ext cx="1532635" cy="102175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606603" y="5362077"/>
            <a:ext cx="3304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5</a:t>
            </a:r>
          </a:p>
          <a:p>
            <a:pPr algn="ctr"/>
            <a:r>
              <a:rPr lang="ru-RU" sz="1200" dirty="0" smtClean="0"/>
              <a:t> </a:t>
            </a:r>
            <a:r>
              <a:rPr lang="ru-RU" sz="1200" b="1" dirty="0"/>
              <a:t>социальных выплат в виде премий молодежи Вятского края</a:t>
            </a:r>
            <a:endParaRPr lang="ru-RU" sz="1200" dirty="0"/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12 </a:t>
            </a:r>
          </a:p>
          <a:p>
            <a:pPr algn="ctr"/>
            <a:r>
              <a:rPr lang="ru-RU" sz="1200" b="1" dirty="0"/>
              <a:t>премий для поддержки талантливой молодежи Кировской области</a:t>
            </a:r>
            <a:endParaRPr lang="ru-RU" sz="1200" dirty="0"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2510" y="4418974"/>
            <a:ext cx="295166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72</a:t>
            </a:r>
            <a:r>
              <a:rPr lang="ru-RU" sz="1200" b="1" dirty="0" smtClean="0"/>
              <a:t> </a:t>
            </a:r>
            <a:endParaRPr lang="ru-RU" sz="1200" b="1" dirty="0"/>
          </a:p>
          <a:p>
            <a:pPr algn="ctr"/>
            <a:r>
              <a:rPr lang="ru-RU" sz="1200" b="1" dirty="0" smtClean="0"/>
              <a:t>мероприятия </a:t>
            </a:r>
            <a:r>
              <a:rPr lang="ru-RU" sz="1200" b="1" dirty="0"/>
              <a:t>регионального и окружного уровня по направлениям молодежной политики </a:t>
            </a:r>
            <a:endParaRPr lang="ru-RU" sz="1200" dirty="0">
              <a:effectLst/>
            </a:endParaRPr>
          </a:p>
        </p:txBody>
      </p:sp>
      <p:pic>
        <p:nvPicPr>
          <p:cNvPr id="1032" name="Picture 8" descr="Picture background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522" t="3241" r="8214" b="-3241"/>
          <a:stretch/>
        </p:blipFill>
        <p:spPr bwMode="auto">
          <a:xfrm>
            <a:off x="322344" y="4541497"/>
            <a:ext cx="1401682" cy="982321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6660091" y="2506604"/>
            <a:ext cx="226589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FF0000"/>
                </a:solidFill>
              </a:rPr>
              <a:t>37 </a:t>
            </a:r>
            <a:r>
              <a:rPr lang="ru-RU" b="1" dirty="0" smtClean="0">
                <a:solidFill>
                  <a:srgbClr val="FF0000"/>
                </a:solidFill>
              </a:rPr>
              <a:t>тыс. детей</a:t>
            </a:r>
          </a:p>
          <a:p>
            <a:r>
              <a:rPr lang="ru-RU" sz="1400" b="1" dirty="0" smtClean="0"/>
              <a:t> </a:t>
            </a:r>
            <a:r>
              <a:rPr lang="ru-RU" sz="1400" b="1" dirty="0"/>
              <a:t>оздоровлено в лагерях в дневным пребыванием</a:t>
            </a:r>
            <a:endParaRPr lang="ru-RU" sz="1400" dirty="0">
              <a:effectLst/>
            </a:endParaRPr>
          </a:p>
        </p:txBody>
      </p:sp>
      <p:pic>
        <p:nvPicPr>
          <p:cNvPr id="1034" name="Picture 10" descr="Picture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8940" y="2853112"/>
            <a:ext cx="1269000" cy="123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icture background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70" r="10031"/>
          <a:stretch/>
        </p:blipFill>
        <p:spPr bwMode="auto">
          <a:xfrm>
            <a:off x="5078940" y="4863276"/>
            <a:ext cx="1413934" cy="13206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icture backgroun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990" y="3725659"/>
            <a:ext cx="953810" cy="71535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7133" y="1261528"/>
            <a:ext cx="4388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solidFill>
                  <a:srgbClr val="004D86"/>
                </a:solidFill>
                <a:latin typeface="Pirate"/>
              </a:rPr>
              <a:t>Цель: увеличение доли молодых людей, вовлеченных в реализацию молодежной политики, к 2030 году до 80,5%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96912" y="1261528"/>
            <a:ext cx="4388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solidFill>
                  <a:srgbClr val="004D86"/>
                </a:solidFill>
                <a:latin typeface="Pirate"/>
              </a:rPr>
              <a:t>Цель: </a:t>
            </a:r>
            <a:r>
              <a:rPr lang="ru-RU" sz="1400" b="1" i="1" dirty="0" smtClean="0">
                <a:solidFill>
                  <a:srgbClr val="004D86"/>
                </a:solidFill>
                <a:latin typeface="Pirate"/>
              </a:rPr>
              <a:t>формирование эффективной системы работы организаций отдыха и оздоровления детей</a:t>
            </a:r>
            <a:endParaRPr lang="ru-RU" sz="1400" b="1" i="1" dirty="0">
              <a:solidFill>
                <a:srgbClr val="004D86"/>
              </a:solidFill>
              <a:latin typeface="Pirate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28346" y="3647389"/>
            <a:ext cx="226589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20 тыс. детей</a:t>
            </a:r>
          </a:p>
          <a:p>
            <a:pPr algn="ctr"/>
            <a:r>
              <a:rPr lang="ru-RU" sz="1400" b="1" dirty="0" smtClean="0"/>
              <a:t> </a:t>
            </a:r>
            <a:r>
              <a:rPr lang="ru-RU" sz="1400" b="1" dirty="0"/>
              <a:t>оздоровлено в загородных лагерях</a:t>
            </a:r>
            <a:endParaRPr lang="ru-RU" sz="1400" dirty="0">
              <a:effectLst/>
            </a:endParaRPr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8043" y="3114674"/>
            <a:ext cx="997858" cy="523876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1836123" y="2860028"/>
            <a:ext cx="27135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4 </a:t>
            </a:r>
          </a:p>
          <a:p>
            <a:pPr algn="ctr"/>
            <a:r>
              <a:rPr lang="ru-RU" sz="1200" b="1" dirty="0" smtClean="0"/>
              <a:t>центра общественного развития «</a:t>
            </a:r>
            <a:r>
              <a:rPr lang="ru-RU" sz="1200" b="1" dirty="0" err="1" smtClean="0"/>
              <a:t>Добро.Центры</a:t>
            </a:r>
            <a:r>
              <a:rPr lang="ru-RU" sz="1200" b="1" dirty="0" smtClean="0"/>
              <a:t>»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1786386694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 Black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Lucida Sans Unicode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354</Words>
  <Application>Microsoft Office PowerPoint</Application>
  <PresentationFormat>Экран (4:3)</PresentationFormat>
  <Paragraphs>62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Специальное оформление</vt:lpstr>
      <vt:lpstr>Государственная программа  «Реализация молодежной политики  и организация отдыха  и оздоровления детей»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программа Кировской области  «Развитие культуры»</dc:title>
  <dc:creator>Савелий Сергеевич</dc:creator>
  <cp:lastModifiedBy>m.budnikova</cp:lastModifiedBy>
  <cp:revision>73</cp:revision>
  <dcterms:created xsi:type="dcterms:W3CDTF">2024-10-04T10:06:29Z</dcterms:created>
  <dcterms:modified xsi:type="dcterms:W3CDTF">2025-03-11T09:44:42Z</dcterms:modified>
</cp:coreProperties>
</file>